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embeddedFontLst>
    <p:embeddedFont>
      <p:font typeface="Cabin"/>
      <p:regular r:id="rId40"/>
      <p:bold r:id="rId41"/>
      <p:italic r:id="rId42"/>
      <p:boldItalic r:id="rId43"/>
    </p:embeddedFont>
    <p:embeddedFont>
      <p:font typeface="Arial Narrow"/>
      <p:regular r:id="rId44"/>
      <p:bold r:id="rId45"/>
      <p:italic r:id="rId46"/>
      <p:boldItalic r:id="rId47"/>
    </p:embeddedFont>
    <p:embeddedFont>
      <p:font typeface="Questrial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regular.fntdata"/><Relationship Id="rId20" Type="http://schemas.openxmlformats.org/officeDocument/2006/relationships/slide" Target="slides/slide16.xml"/><Relationship Id="rId42" Type="http://schemas.openxmlformats.org/officeDocument/2006/relationships/font" Target="fonts/Cabin-italic.fntdata"/><Relationship Id="rId41" Type="http://schemas.openxmlformats.org/officeDocument/2006/relationships/font" Target="fonts/Cabin-bold.fntdata"/><Relationship Id="rId22" Type="http://schemas.openxmlformats.org/officeDocument/2006/relationships/slide" Target="slides/slide18.xml"/><Relationship Id="rId44" Type="http://schemas.openxmlformats.org/officeDocument/2006/relationships/font" Target="fonts/ArialNarrow-regular.fntdata"/><Relationship Id="rId21" Type="http://schemas.openxmlformats.org/officeDocument/2006/relationships/slide" Target="slides/slide17.xml"/><Relationship Id="rId43" Type="http://schemas.openxmlformats.org/officeDocument/2006/relationships/font" Target="fonts/Cabin-boldItalic.fntdata"/><Relationship Id="rId24" Type="http://schemas.openxmlformats.org/officeDocument/2006/relationships/slide" Target="slides/slide20.xml"/><Relationship Id="rId46" Type="http://schemas.openxmlformats.org/officeDocument/2006/relationships/font" Target="fonts/ArialNarrow-italic.fntdata"/><Relationship Id="rId23" Type="http://schemas.openxmlformats.org/officeDocument/2006/relationships/slide" Target="slides/slide19.xml"/><Relationship Id="rId45" Type="http://schemas.openxmlformats.org/officeDocument/2006/relationships/font" Target="fonts/ArialNarr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Questrial-regular.fntdata"/><Relationship Id="rId25" Type="http://schemas.openxmlformats.org/officeDocument/2006/relationships/slide" Target="slides/slide21.xml"/><Relationship Id="rId47" Type="http://schemas.openxmlformats.org/officeDocument/2006/relationships/font" Target="fonts/ArialNarrow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3_Blank">
    <p:bg>
      <p:bgPr>
        <a:gradFill>
          <a:gsLst>
            <a:gs pos="0">
              <a:srgbClr val="595959"/>
            </a:gs>
            <a:gs pos="48000">
              <a:srgbClr val="0C0C0C"/>
            </a:gs>
            <a:gs pos="100000">
              <a:srgbClr val="26262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257" y="1268759"/>
            <a:ext cx="7925487" cy="187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>
            <a:off x="4192048" y="4005064"/>
            <a:ext cx="3807902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19 - 20 August 2016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Bangalore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sng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www.xpconference.in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wo Content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8" y="-12491"/>
            <a:ext cx="12193057" cy="688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Arial Narrow"/>
              <a:buNone/>
              <a:defRPr b="0" i="0" sz="4000" u="none" cap="none" strike="noStrike">
                <a:solidFill>
                  <a:srgbClr val="E36C0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09600" y="1423316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33350" lvl="1" marL="74295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01600" lvl="2" marL="11430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197600" y="1423316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33350" lvl="1" marL="74295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01600" lvl="2" marL="11430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107" name="Shape 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Shape 108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Cabin"/>
              <a:buNone/>
              <a:defRPr b="0" i="0" sz="4000" u="none" cap="none" strike="noStrike">
                <a:solidFill>
                  <a:srgbClr val="E36C0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09600" y="1412775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rgbClr val="262626"/>
              </a:buClr>
              <a:buFont typeface="Arial"/>
              <a:buNone/>
              <a:defRPr b="1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400"/>
              </a:spcBef>
              <a:buClr>
                <a:srgbClr val="262626"/>
              </a:buClr>
              <a:buFont typeface="Arial"/>
              <a:buNone/>
              <a:defRPr b="1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360"/>
              </a:spcBef>
              <a:buClr>
                <a:srgbClr val="262626"/>
              </a:buClr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320"/>
              </a:spcBef>
              <a:buClr>
                <a:srgbClr val="262626"/>
              </a:buClr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320"/>
              </a:spcBef>
              <a:buClr>
                <a:srgbClr val="262626"/>
              </a:buClr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609600" y="2052538"/>
            <a:ext cx="538691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58750" lvl="1" marL="74295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27000" lvl="3" marL="1600200" marR="0" rtl="0" algn="l">
              <a:spcBef>
                <a:spcPts val="32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27000" lvl="4" marL="2057400" marR="0" rtl="0" algn="l">
              <a:spcBef>
                <a:spcPts val="32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3" type="body"/>
          </p:nvPr>
        </p:nvSpPr>
        <p:spPr>
          <a:xfrm>
            <a:off x="6193367" y="1412775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rgbClr val="262626"/>
              </a:buClr>
              <a:buFont typeface="Arial"/>
              <a:buNone/>
              <a:defRPr b="1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400"/>
              </a:spcBef>
              <a:buClr>
                <a:srgbClr val="262626"/>
              </a:buClr>
              <a:buFont typeface="Arial"/>
              <a:buNone/>
              <a:defRPr b="1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360"/>
              </a:spcBef>
              <a:buClr>
                <a:srgbClr val="262626"/>
              </a:buClr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320"/>
              </a:spcBef>
              <a:buClr>
                <a:srgbClr val="262626"/>
              </a:buClr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320"/>
              </a:spcBef>
              <a:buClr>
                <a:srgbClr val="262626"/>
              </a:buClr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4" type="body"/>
          </p:nvPr>
        </p:nvSpPr>
        <p:spPr>
          <a:xfrm>
            <a:off x="6193367" y="2052538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58750" lvl="1" marL="74295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27000" lvl="3" marL="1600200" marR="0" rtl="0" algn="l">
              <a:spcBef>
                <a:spcPts val="32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27000" lvl="4" marL="2057400" marR="0" rtl="0" algn="l">
              <a:spcBef>
                <a:spcPts val="32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Only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8" y="-12491"/>
            <a:ext cx="12193057" cy="688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Cabin"/>
              <a:buNone/>
              <a:defRPr b="0" i="0" sz="4000" u="none" cap="none" strike="noStrike">
                <a:solidFill>
                  <a:srgbClr val="E36C0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1" type="ftr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Blank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8" y="-12491"/>
            <a:ext cx="12193057" cy="688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gradFill>
          <a:gsLst>
            <a:gs pos="0">
              <a:schemeClr val="lt1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ctrTitle"/>
          </p:nvPr>
        </p:nvSpPr>
        <p:spPr>
          <a:xfrm>
            <a:off x="1230079" y="2132856"/>
            <a:ext cx="9800826" cy="1154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36C09"/>
              </a:buClr>
              <a:buFont typeface="Questrial"/>
              <a:buNone/>
              <a:defRPr b="0" i="0" sz="4800" u="none" cap="none" strike="noStrike">
                <a:solidFill>
                  <a:srgbClr val="E36C0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grpSp>
        <p:nvGrpSpPr>
          <p:cNvPr id="20" name="Shape 20"/>
          <p:cNvGrpSpPr/>
          <p:nvPr/>
        </p:nvGrpSpPr>
        <p:grpSpPr>
          <a:xfrm>
            <a:off x="0" y="187356"/>
            <a:ext cx="12192000" cy="6670642"/>
            <a:chOff x="0" y="187356"/>
            <a:chExt cx="12192000" cy="6670642"/>
          </a:xfrm>
        </p:grpSpPr>
        <p:pic>
          <p:nvPicPr>
            <p:cNvPr id="21" name="Shape 21"/>
            <p:cNvPicPr preferRelativeResize="0"/>
            <p:nvPr/>
          </p:nvPicPr>
          <p:blipFill rotWithShape="1">
            <a:blip r:embed="rId2">
              <a:alphaModFix/>
            </a:blip>
            <a:srcRect b="43270" l="0" r="0" t="0"/>
            <a:stretch/>
          </p:blipFill>
          <p:spPr>
            <a:xfrm>
              <a:off x="263352" y="187356"/>
              <a:ext cx="2893073" cy="42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Shape 22"/>
            <p:cNvSpPr/>
            <p:nvPr/>
          </p:nvSpPr>
          <p:spPr>
            <a:xfrm>
              <a:off x="0" y="6598106"/>
              <a:ext cx="12192000" cy="259893"/>
            </a:xfrm>
            <a:prstGeom prst="rect">
              <a:avLst/>
            </a:prstGeom>
            <a:solidFill>
              <a:srgbClr val="E36C0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445090" y="5979167"/>
              <a:ext cx="4746909" cy="820425"/>
            </a:xfrm>
            <a:custGeom>
              <a:pathLst>
                <a:path extrusionOk="0" h="120000" w="120000">
                  <a:moveTo>
                    <a:pt x="0" y="99084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406" y="120000"/>
                  </a:lnTo>
                  <a:cubicBezTo>
                    <a:pt x="275" y="113028"/>
                    <a:pt x="131" y="106056"/>
                    <a:pt x="0" y="99084"/>
                  </a:cubicBez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 txBox="1"/>
            <p:nvPr/>
          </p:nvSpPr>
          <p:spPr>
            <a:xfrm>
              <a:off x="10384761" y="6370105"/>
              <a:ext cx="14718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#XPIndia2016</a:t>
              </a:r>
            </a:p>
          </p:txBody>
        </p:sp>
        <p:pic>
          <p:nvPicPr>
            <p:cNvPr descr="http://www.iconsdb.com/icons/download/black/twitter-512.png" id="25" name="Shape 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6439" y="6309319"/>
              <a:ext cx="433752" cy="43375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" name="Shape 26"/>
          <p:cNvCxnSpPr/>
          <p:nvPr/>
        </p:nvCxnSpPr>
        <p:spPr>
          <a:xfrm>
            <a:off x="1230079" y="3356237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idx="1" type="body"/>
          </p:nvPr>
        </p:nvSpPr>
        <p:spPr>
          <a:xfrm>
            <a:off x="1230079" y="3515414"/>
            <a:ext cx="980082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560"/>
              </a:spcBef>
              <a:buClr>
                <a:srgbClr val="262626"/>
              </a:buClr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8" y="-12491"/>
            <a:ext cx="12193057" cy="688298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idx="1" type="body"/>
          </p:nvPr>
        </p:nvSpPr>
        <p:spPr>
          <a:xfrm>
            <a:off x="609600" y="1423316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107950" lvl="1" marL="74295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76200" lvl="2" marL="114300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101600" lvl="3" marL="16002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101600" lvl="4" marL="20574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Arial Narrow"/>
              <a:buNone/>
              <a:defRPr b="0" i="0" sz="4000" u="none" cap="none" strike="noStrike">
                <a:solidFill>
                  <a:srgbClr val="E36C0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 b="43270" l="0" r="0" t="0"/>
          <a:stretch/>
        </p:blipFill>
        <p:spPr>
          <a:xfrm>
            <a:off x="609600" y="6153312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36" name="Shape 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Cabin"/>
              <a:buNone/>
              <a:defRPr b="0" i="0" sz="4000" u="none" cap="none" strike="noStrike">
                <a:solidFill>
                  <a:srgbClr val="E36C0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Shape 45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Blank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rgbClr val="E36C09"/>
              </a:gs>
              <a:gs pos="100000">
                <a:srgbClr val="E46C0A"/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Cabin"/>
              <a:buNone/>
              <a:defRPr b="0" i="0" sz="4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09600" y="1448271"/>
            <a:ext cx="10716683" cy="4501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9400" lvl="0" marL="45720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 b="43270" l="0" r="0" t="0"/>
          <a:stretch/>
        </p:blipFill>
        <p:spPr>
          <a:xfrm>
            <a:off x="4024814" y="6118510"/>
            <a:ext cx="3886252" cy="57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and Content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609600" y="1423316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Arial Narrow"/>
              <a:buNone/>
              <a:defRPr b="0" i="0" sz="4000" u="none" cap="none" strike="noStrike">
                <a:solidFill>
                  <a:srgbClr val="E36C0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1199455" y="-27383"/>
            <a:ext cx="9953368" cy="6885384"/>
            <a:chOff x="1199455" y="-27383"/>
            <a:chExt cx="9953368" cy="6885384"/>
          </a:xfrm>
        </p:grpSpPr>
        <p:cxnSp>
          <p:nvCxnSpPr>
            <p:cNvPr id="55" name="Shape 55"/>
            <p:cNvCxnSpPr/>
            <p:nvPr/>
          </p:nvCxnSpPr>
          <p:spPr>
            <a:xfrm>
              <a:off x="36074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BD4B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56" name="Shape 56"/>
            <p:cNvGrpSpPr/>
            <p:nvPr/>
          </p:nvGrpSpPr>
          <p:grpSpPr>
            <a:xfrm>
              <a:off x="1199455" y="-27383"/>
              <a:ext cx="9953368" cy="6885384"/>
              <a:chOff x="1199455" y="-27383"/>
              <a:chExt cx="9953368" cy="6885384"/>
            </a:xfrm>
          </p:grpSpPr>
          <p:cxnSp>
            <p:nvCxnSpPr>
              <p:cNvPr id="57" name="Shape 57"/>
              <p:cNvCxnSpPr/>
              <p:nvPr/>
            </p:nvCxnSpPr>
            <p:spPr>
              <a:xfrm>
                <a:off x="1199455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Shape 58"/>
              <p:cNvCxnSpPr/>
              <p:nvPr/>
            </p:nvCxnSpPr>
            <p:spPr>
              <a:xfrm>
                <a:off x="2439856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Shape 59"/>
              <p:cNvCxnSpPr/>
              <p:nvPr/>
            </p:nvCxnSpPr>
            <p:spPr>
              <a:xfrm>
                <a:off x="484786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Shape 60"/>
              <p:cNvCxnSpPr/>
              <p:nvPr/>
            </p:nvCxnSpPr>
            <p:spPr>
              <a:xfrm>
                <a:off x="6096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Shape 61"/>
              <p:cNvCxnSpPr/>
              <p:nvPr/>
            </p:nvCxnSpPr>
            <p:spPr>
              <a:xfrm>
                <a:off x="73364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Shape 62"/>
              <p:cNvCxnSpPr/>
              <p:nvPr/>
            </p:nvCxnSpPr>
            <p:spPr>
              <a:xfrm>
                <a:off x="8616279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Shape 63"/>
              <p:cNvCxnSpPr/>
              <p:nvPr/>
            </p:nvCxnSpPr>
            <p:spPr>
              <a:xfrm>
                <a:off x="9912424" y="-27383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Shape 64"/>
              <p:cNvCxnSpPr/>
              <p:nvPr/>
            </p:nvCxnSpPr>
            <p:spPr>
              <a:xfrm>
                <a:off x="11152824" y="-27383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BD4B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69" name="Shape 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963083" y="377706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36C09"/>
              </a:buClr>
              <a:buFont typeface="Cabin"/>
              <a:buNone/>
              <a:defRPr b="1" i="0" sz="4000" u="none" cap="none" strike="noStrike">
                <a:solidFill>
                  <a:srgbClr val="E36C0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963083" y="2276872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Section Header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28" y="-12491"/>
            <a:ext cx="12193057" cy="688298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963083" y="377706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E36C09"/>
              </a:buClr>
              <a:buFont typeface="Cabin"/>
              <a:buNone/>
              <a:defRPr b="1" i="0" sz="4000" u="none" cap="none" strike="noStrike">
                <a:solidFill>
                  <a:srgbClr val="E36C0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963083" y="2276872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87" name="Shape 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bg>
      <p:bgPr>
        <a:gradFill>
          <a:gsLst>
            <a:gs pos="0">
              <a:schemeClr val="lt1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Arial Narrow"/>
              <a:buNone/>
              <a:defRPr b="0" i="0" sz="4000" u="none" cap="none" strike="noStrike">
                <a:solidFill>
                  <a:srgbClr val="E36C0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09600" y="1423316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33350" lvl="1" marL="74295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01600" lvl="2" marL="11430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6197600" y="1423316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33350" lvl="1" marL="74295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01600" lvl="2" marL="11430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 b="43270" l="0" r="0" t="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7445090" y="5979167"/>
            <a:ext cx="4746909" cy="820425"/>
          </a:xfrm>
          <a:custGeom>
            <a:pathLst>
              <a:path extrusionOk="0" h="120000" w="120000">
                <a:moveTo>
                  <a:pt x="0" y="99084"/>
                </a:moveTo>
                <a:lnTo>
                  <a:pt x="120000" y="0"/>
                </a:lnTo>
                <a:lnTo>
                  <a:pt x="120000" y="120000"/>
                </a:lnTo>
                <a:lnTo>
                  <a:pt x="406" y="120000"/>
                </a:lnTo>
                <a:cubicBezTo>
                  <a:pt x="275" y="113028"/>
                  <a:pt x="131" y="106056"/>
                  <a:pt x="0" y="99084"/>
                </a:cubicBez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0384761" y="6370105"/>
            <a:ext cx="1471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#XPIndia2016</a:t>
            </a:r>
          </a:p>
        </p:txBody>
      </p:sp>
      <p:pic>
        <p:nvPicPr>
          <p:cNvPr descr="http://www.iconsdb.com/icons/download/black/twitter-512.png"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4735" y="6309319"/>
            <a:ext cx="433752" cy="433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1230079" y="1196751"/>
            <a:ext cx="9800826" cy="0"/>
          </a:xfrm>
          <a:prstGeom prst="straightConnector1">
            <a:avLst/>
          </a:prstGeom>
          <a:noFill/>
          <a:ln cap="flat" cmpd="sng" w="9525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E36C09"/>
              </a:buClr>
              <a:buFont typeface="Cabin"/>
              <a:buNone/>
              <a:defRPr b="0" i="0" sz="4000" u="none" cap="none" strike="noStrike">
                <a:solidFill>
                  <a:srgbClr val="E36C0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09600" y="1340767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07950" lvl="1" marL="74295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76200" lvl="2" marL="114300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01600" lvl="3" marL="16002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01600" lvl="4" marL="20574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1230079" y="2132856"/>
            <a:ext cx="9800826" cy="1154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E36C09"/>
              </a:buClr>
              <a:buSzPct val="25000"/>
              <a:buFont typeface="Questrial"/>
              <a:buNone/>
            </a:pPr>
            <a:r>
              <a:rPr lang="en-US"/>
              <a:t>Building Big Architecture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230079" y="3515414"/>
            <a:ext cx="980082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/>
              <a:t>Ramit Surana</a:t>
            </a:r>
          </a:p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/>
              <a:t>@ramitsurana</a:t>
            </a:r>
          </a:p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/>
              <a:t>ramitsurana@gmail.com</a:t>
            </a:r>
          </a:p>
          <a:p>
            <a:pPr indent="0" lvl="0" marL="0" marR="0" rtl="0" algn="l"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219200" y="686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Monolithics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1219200" y="1285900"/>
            <a:ext cx="5460000" cy="4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Runtime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Codebase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Layered architecture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Initialization of the system may be tricky or laborious.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the control flow is impossible.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application where all of the logic runs in a single app server.</a:t>
            </a:r>
          </a:p>
        </p:txBody>
      </p:sp>
      <p:pic>
        <p:nvPicPr>
          <p:cNvPr descr="javaee-monolithic.png" id="216" name="Shape 21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850" y="2757864"/>
            <a:ext cx="5181600" cy="13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609600" y="44623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</a:p>
        </p:txBody>
      </p:sp>
      <p:pic>
        <p:nvPicPr>
          <p:cNvPr descr="cookbook-1-large.jpg" id="223" name="Shape 2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8300" y="1498050"/>
            <a:ext cx="6995400" cy="4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219200" y="8584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Overview of Microservices Architecture</a:t>
            </a:r>
          </a:p>
        </p:txBody>
      </p:sp>
      <p:pic>
        <p:nvPicPr>
          <p:cNvPr descr="Richardson-microservices-part3-monolith-vs-microservices.png" id="230" name="Shape 2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850" y="1382100"/>
            <a:ext cx="7765200" cy="4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219200" y="7212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219200" y="1450816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Loosely coupled service oriented architecture with bounded contexts.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for failure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Governance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  Data Management.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Componentization via Services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avaee-microservices.png" id="238" name="Shape 23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2048" y="1633200"/>
            <a:ext cx="4386300" cy="40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219200" y="583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Microservices vs Monolithic </a:t>
            </a:r>
          </a:p>
        </p:txBody>
      </p:sp>
      <p:pic>
        <p:nvPicPr>
          <p:cNvPr descr="570495-slide1.png" id="245" name="Shape 2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032" l="10" r="-10" t="-6032"/>
          <a:stretch/>
        </p:blipFill>
        <p:spPr>
          <a:xfrm>
            <a:off x="408275" y="2075184"/>
            <a:ext cx="5290200" cy="396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olith vs micro.png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389" y="1454216"/>
            <a:ext cx="6167700" cy="34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19200" y="-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About Docker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219200" y="138209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platform for developers and sysadmins to build, ship, and run distributed applications.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enables apps to be quickly assembled from components.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eliminates the friction between development, QA and production environments. </a:t>
            </a:r>
          </a:p>
        </p:txBody>
      </p:sp>
      <p:pic>
        <p:nvPicPr>
          <p:cNvPr descr="docker (1).png" id="254" name="Shape 25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350" y="1462875"/>
            <a:ext cx="4219500" cy="39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914408" y="2361485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1219200" y="120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Using Monolithic </a:t>
            </a:r>
          </a:p>
        </p:txBody>
      </p:sp>
      <p:sp>
        <p:nvSpPr>
          <p:cNvPr id="267" name="Shape 267"/>
          <p:cNvSpPr/>
          <p:nvPr/>
        </p:nvSpPr>
        <p:spPr>
          <a:xfrm>
            <a:off x="1525524" y="1360600"/>
            <a:ext cx="2458500" cy="7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68" name="Shape 268"/>
          <p:cNvSpPr/>
          <p:nvPr/>
        </p:nvSpPr>
        <p:spPr>
          <a:xfrm>
            <a:off x="1525524" y="4322722"/>
            <a:ext cx="2458500" cy="7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69" name="Shape 269"/>
          <p:cNvSpPr/>
          <p:nvPr/>
        </p:nvSpPr>
        <p:spPr>
          <a:xfrm>
            <a:off x="1525524" y="2395313"/>
            <a:ext cx="2458500" cy="7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70" name="Shape 270"/>
          <p:cNvSpPr/>
          <p:nvPr/>
        </p:nvSpPr>
        <p:spPr>
          <a:xfrm>
            <a:off x="1539314" y="5301988"/>
            <a:ext cx="2458500" cy="7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71" name="Shape 271"/>
          <p:cNvSpPr/>
          <p:nvPr/>
        </p:nvSpPr>
        <p:spPr>
          <a:xfrm>
            <a:off x="1525524" y="3425877"/>
            <a:ext cx="2458500" cy="7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cxnSp>
        <p:nvCxnSpPr>
          <p:cNvPr id="272" name="Shape 272"/>
          <p:cNvCxnSpPr/>
          <p:nvPr/>
        </p:nvCxnSpPr>
        <p:spPr>
          <a:xfrm>
            <a:off x="3980687" y="1713343"/>
            <a:ext cx="2009700" cy="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3" name="Shape 273"/>
          <p:cNvCxnSpPr/>
          <p:nvPr/>
        </p:nvCxnSpPr>
        <p:spPr>
          <a:xfrm>
            <a:off x="3987582" y="3813204"/>
            <a:ext cx="2009700" cy="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4" name="Shape 274"/>
          <p:cNvCxnSpPr/>
          <p:nvPr/>
        </p:nvCxnSpPr>
        <p:spPr>
          <a:xfrm>
            <a:off x="3980687" y="4710048"/>
            <a:ext cx="2009700" cy="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5" name="Shape 275"/>
          <p:cNvCxnSpPr/>
          <p:nvPr/>
        </p:nvCxnSpPr>
        <p:spPr>
          <a:xfrm>
            <a:off x="3994477" y="5689314"/>
            <a:ext cx="2009700" cy="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6" name="Shape 276"/>
          <p:cNvCxnSpPr/>
          <p:nvPr/>
        </p:nvCxnSpPr>
        <p:spPr>
          <a:xfrm>
            <a:off x="3994949" y="2775723"/>
            <a:ext cx="2009700" cy="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277" name="Shape 277"/>
          <p:cNvSpPr txBox="1"/>
          <p:nvPr/>
        </p:nvSpPr>
        <p:spPr>
          <a:xfrm>
            <a:off x="3446526" y="1360600"/>
            <a:ext cx="263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520994" y="2422979"/>
            <a:ext cx="263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460316" y="3460460"/>
            <a:ext cx="263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3520994" y="4357304"/>
            <a:ext cx="263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520994" y="5367695"/>
            <a:ext cx="263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82" name="Shape 282"/>
          <p:cNvSpPr/>
          <p:nvPr/>
        </p:nvSpPr>
        <p:spPr>
          <a:xfrm>
            <a:off x="8663980" y="1406306"/>
            <a:ext cx="1341300" cy="467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7173931" y="3793914"/>
            <a:ext cx="1482000" cy="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284" name="Shape 284"/>
          <p:cNvSpPr/>
          <p:nvPr/>
        </p:nvSpPr>
        <p:spPr>
          <a:xfrm>
            <a:off x="6091624" y="1369650"/>
            <a:ext cx="1039500" cy="4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Release Cycles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264400" y="97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Using Microservices</a:t>
            </a:r>
          </a:p>
        </p:txBody>
      </p:sp>
      <p:sp>
        <p:nvSpPr>
          <p:cNvPr id="291" name="Shape 291"/>
          <p:cNvSpPr/>
          <p:nvPr/>
        </p:nvSpPr>
        <p:spPr>
          <a:xfrm>
            <a:off x="1264400" y="1539120"/>
            <a:ext cx="2128200" cy="7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92" name="Shape 292"/>
          <p:cNvSpPr/>
          <p:nvPr/>
        </p:nvSpPr>
        <p:spPr>
          <a:xfrm>
            <a:off x="1264400" y="4324583"/>
            <a:ext cx="2128200" cy="7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93" name="Shape 293"/>
          <p:cNvSpPr/>
          <p:nvPr/>
        </p:nvSpPr>
        <p:spPr>
          <a:xfrm>
            <a:off x="1264400" y="2512124"/>
            <a:ext cx="2128200" cy="7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94" name="Shape 294"/>
          <p:cNvSpPr/>
          <p:nvPr/>
        </p:nvSpPr>
        <p:spPr>
          <a:xfrm>
            <a:off x="1276335" y="5245446"/>
            <a:ext cx="2128200" cy="7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295" name="Shape 295"/>
          <p:cNvSpPr/>
          <p:nvPr/>
        </p:nvSpPr>
        <p:spPr>
          <a:xfrm>
            <a:off x="1264400" y="3481226"/>
            <a:ext cx="2128200" cy="7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cxnSp>
        <p:nvCxnSpPr>
          <p:cNvPr id="296" name="Shape 296"/>
          <p:cNvCxnSpPr/>
          <p:nvPr/>
        </p:nvCxnSpPr>
        <p:spPr>
          <a:xfrm>
            <a:off x="3389314" y="1870826"/>
            <a:ext cx="17394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97" name="Shape 297"/>
          <p:cNvCxnSpPr/>
          <p:nvPr/>
        </p:nvCxnSpPr>
        <p:spPr>
          <a:xfrm>
            <a:off x="3395281" y="3845452"/>
            <a:ext cx="17394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98" name="Shape 298"/>
          <p:cNvCxnSpPr/>
          <p:nvPr/>
        </p:nvCxnSpPr>
        <p:spPr>
          <a:xfrm>
            <a:off x="3389314" y="4688809"/>
            <a:ext cx="17394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99" name="Shape 299"/>
          <p:cNvCxnSpPr/>
          <p:nvPr/>
        </p:nvCxnSpPr>
        <p:spPr>
          <a:xfrm>
            <a:off x="3401249" y="5609672"/>
            <a:ext cx="17394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00" name="Shape 300"/>
          <p:cNvCxnSpPr/>
          <p:nvPr/>
        </p:nvCxnSpPr>
        <p:spPr>
          <a:xfrm>
            <a:off x="3401657" y="2869846"/>
            <a:ext cx="17394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01" name="Shape 301"/>
          <p:cNvSpPr txBox="1"/>
          <p:nvPr/>
        </p:nvSpPr>
        <p:spPr>
          <a:xfrm>
            <a:off x="2927003" y="1539120"/>
            <a:ext cx="2277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Redis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991455" y="2538139"/>
            <a:ext cx="2277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Golang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2938938" y="3513745"/>
            <a:ext cx="2277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2991455" y="4357103"/>
            <a:ext cx="2277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991455" y="5307234"/>
            <a:ext cx="2277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</a:p>
        </p:txBody>
      </p:sp>
      <p:pic>
        <p:nvPicPr>
          <p:cNvPr descr="docker.png"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605" y="1305625"/>
            <a:ext cx="9909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605" y="2258468"/>
            <a:ext cx="9909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08" name="Shape 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605" y="3244912"/>
            <a:ext cx="9909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09" name="Shape 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669" y="4083935"/>
            <a:ext cx="9909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605" y="5008050"/>
            <a:ext cx="990900" cy="10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7544123" y="3552716"/>
            <a:ext cx="1376400" cy="68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Release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Cycles</a:t>
            </a:r>
          </a:p>
        </p:txBody>
      </p:sp>
      <p:cxnSp>
        <p:nvCxnSpPr>
          <p:cNvPr id="312" name="Shape 312"/>
          <p:cNvCxnSpPr/>
          <p:nvPr/>
        </p:nvCxnSpPr>
        <p:spPr>
          <a:xfrm>
            <a:off x="6002850" y="2830894"/>
            <a:ext cx="1524600" cy="9297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13" name="Shape 313"/>
          <p:cNvCxnSpPr/>
          <p:nvPr/>
        </p:nvCxnSpPr>
        <p:spPr>
          <a:xfrm>
            <a:off x="6245349" y="1898799"/>
            <a:ext cx="1685400" cy="16176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14" name="Shape 314"/>
          <p:cNvCxnSpPr/>
          <p:nvPr/>
        </p:nvCxnSpPr>
        <p:spPr>
          <a:xfrm>
            <a:off x="6153028" y="3827312"/>
            <a:ext cx="12828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15" name="Shape 315"/>
          <p:cNvCxnSpPr/>
          <p:nvPr/>
        </p:nvCxnSpPr>
        <p:spPr>
          <a:xfrm flipH="1" rot="10800000">
            <a:off x="6174901" y="4137811"/>
            <a:ext cx="1336499" cy="5775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16" name="Shape 316"/>
          <p:cNvCxnSpPr/>
          <p:nvPr/>
        </p:nvCxnSpPr>
        <p:spPr>
          <a:xfrm flipH="1" rot="10800000">
            <a:off x="6167301" y="4370775"/>
            <a:ext cx="1537800" cy="1162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17" name="Shape 317"/>
          <p:cNvCxnSpPr/>
          <p:nvPr/>
        </p:nvCxnSpPr>
        <p:spPr>
          <a:xfrm flipH="1" rot="10800000">
            <a:off x="8917613" y="3786825"/>
            <a:ext cx="463800" cy="6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18" name="Shape 318"/>
          <p:cNvSpPr/>
          <p:nvPr/>
        </p:nvSpPr>
        <p:spPr>
          <a:xfrm>
            <a:off x="9383095" y="3520250"/>
            <a:ext cx="1295700" cy="66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1219200" y="12652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Using Docker Hub with Microservices</a:t>
            </a:r>
          </a:p>
        </p:txBody>
      </p:sp>
      <p:sp>
        <p:nvSpPr>
          <p:cNvPr id="325" name="Shape 325"/>
          <p:cNvSpPr/>
          <p:nvPr/>
        </p:nvSpPr>
        <p:spPr>
          <a:xfrm>
            <a:off x="2712733" y="1502798"/>
            <a:ext cx="1684200" cy="738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26" name="Shape 326"/>
          <p:cNvSpPr/>
          <p:nvPr/>
        </p:nvSpPr>
        <p:spPr>
          <a:xfrm>
            <a:off x="2687031" y="4285608"/>
            <a:ext cx="1713300" cy="738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27" name="Shape 327"/>
          <p:cNvSpPr/>
          <p:nvPr/>
        </p:nvSpPr>
        <p:spPr>
          <a:xfrm>
            <a:off x="2687031" y="2500866"/>
            <a:ext cx="1713300" cy="73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28" name="Shape 328"/>
          <p:cNvSpPr/>
          <p:nvPr/>
        </p:nvSpPr>
        <p:spPr>
          <a:xfrm>
            <a:off x="2687031" y="5199097"/>
            <a:ext cx="1713300" cy="73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29" name="Shape 329"/>
          <p:cNvSpPr/>
          <p:nvPr/>
        </p:nvSpPr>
        <p:spPr>
          <a:xfrm>
            <a:off x="2712733" y="3426809"/>
            <a:ext cx="1727700" cy="738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cxnSp>
        <p:nvCxnSpPr>
          <p:cNvPr id="330" name="Shape 330"/>
          <p:cNvCxnSpPr/>
          <p:nvPr/>
        </p:nvCxnSpPr>
        <p:spPr>
          <a:xfrm>
            <a:off x="4508995" y="1834188"/>
            <a:ext cx="15546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31" name="Shape 331"/>
          <p:cNvCxnSpPr/>
          <p:nvPr/>
        </p:nvCxnSpPr>
        <p:spPr>
          <a:xfrm>
            <a:off x="4486506" y="3777693"/>
            <a:ext cx="1583700" cy="372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32" name="Shape 332"/>
          <p:cNvCxnSpPr/>
          <p:nvPr/>
        </p:nvCxnSpPr>
        <p:spPr>
          <a:xfrm>
            <a:off x="4508995" y="4649488"/>
            <a:ext cx="15546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33" name="Shape 333"/>
          <p:cNvCxnSpPr/>
          <p:nvPr/>
        </p:nvCxnSpPr>
        <p:spPr>
          <a:xfrm>
            <a:off x="4464017" y="5569474"/>
            <a:ext cx="16125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34" name="Shape 334"/>
          <p:cNvCxnSpPr/>
          <p:nvPr/>
        </p:nvCxnSpPr>
        <p:spPr>
          <a:xfrm flipH="1" rot="10800000">
            <a:off x="4536743" y="2839977"/>
            <a:ext cx="1540200" cy="6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35" name="Shape 335"/>
          <p:cNvSpPr txBox="1"/>
          <p:nvPr/>
        </p:nvSpPr>
        <p:spPr>
          <a:xfrm>
            <a:off x="3693170" y="1502798"/>
            <a:ext cx="2452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762564" y="2500866"/>
            <a:ext cx="2452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3706020" y="3475543"/>
            <a:ext cx="2452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762564" y="4318097"/>
            <a:ext cx="2452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762564" y="5267324"/>
            <a:ext cx="2452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pic>
        <p:nvPicPr>
          <p:cNvPr descr="docker.png" id="340" name="Shape 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528" y="1269525"/>
            <a:ext cx="1066799" cy="107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528" y="2221460"/>
            <a:ext cx="1066799" cy="107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528" y="3206965"/>
            <a:ext cx="1066799" cy="107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677" y="4045190"/>
            <a:ext cx="1066800" cy="107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528" y="4968424"/>
            <a:ext cx="1066799" cy="10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8664405" y="3514477"/>
            <a:ext cx="1482000" cy="680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Release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Cycles</a:t>
            </a:r>
          </a:p>
        </p:txBody>
      </p:sp>
      <p:cxnSp>
        <p:nvCxnSpPr>
          <p:cNvPr id="346" name="Shape 346"/>
          <p:cNvCxnSpPr/>
          <p:nvPr/>
        </p:nvCxnSpPr>
        <p:spPr>
          <a:xfrm>
            <a:off x="7004923" y="2793342"/>
            <a:ext cx="1641000" cy="928799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47" name="Shape 347"/>
          <p:cNvCxnSpPr/>
          <p:nvPr/>
        </p:nvCxnSpPr>
        <p:spPr>
          <a:xfrm>
            <a:off x="7266021" y="1862134"/>
            <a:ext cx="1814700" cy="16161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48" name="Shape 348"/>
          <p:cNvCxnSpPr/>
          <p:nvPr/>
        </p:nvCxnSpPr>
        <p:spPr>
          <a:xfrm>
            <a:off x="7166618" y="3788811"/>
            <a:ext cx="13812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49" name="Shape 349"/>
          <p:cNvCxnSpPr/>
          <p:nvPr/>
        </p:nvCxnSpPr>
        <p:spPr>
          <a:xfrm flipH="1" rot="10800000">
            <a:off x="7190169" y="4099065"/>
            <a:ext cx="1438800" cy="576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50" name="Shape 350"/>
          <p:cNvCxnSpPr/>
          <p:nvPr/>
        </p:nvCxnSpPr>
        <p:spPr>
          <a:xfrm flipH="1" rot="10800000">
            <a:off x="7181986" y="4331849"/>
            <a:ext cx="1655700" cy="11616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51" name="Shape 351"/>
          <p:cNvCxnSpPr/>
          <p:nvPr/>
        </p:nvCxnSpPr>
        <p:spPr>
          <a:xfrm flipH="1" rot="10800000">
            <a:off x="10143237" y="3748356"/>
            <a:ext cx="499500" cy="6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52" name="Shape 352"/>
          <p:cNvSpPr/>
          <p:nvPr/>
        </p:nvSpPr>
        <p:spPr>
          <a:xfrm>
            <a:off x="10644419" y="3482041"/>
            <a:ext cx="1395000" cy="66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</a:t>
            </a:r>
          </a:p>
        </p:txBody>
      </p:sp>
      <p:sp>
        <p:nvSpPr>
          <p:cNvPr id="353" name="Shape 353"/>
          <p:cNvSpPr/>
          <p:nvPr/>
        </p:nvSpPr>
        <p:spPr>
          <a:xfrm>
            <a:off x="1219200" y="3125608"/>
            <a:ext cx="918600" cy="826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</a:p>
        </p:txBody>
      </p:sp>
      <p:cxnSp>
        <p:nvCxnSpPr>
          <p:cNvPr id="354" name="Shape 354"/>
          <p:cNvCxnSpPr/>
          <p:nvPr/>
        </p:nvCxnSpPr>
        <p:spPr>
          <a:xfrm flipH="1" rot="10800000">
            <a:off x="1631893" y="1914277"/>
            <a:ext cx="947400" cy="11766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55" name="Shape 355"/>
          <p:cNvCxnSpPr/>
          <p:nvPr/>
        </p:nvCxnSpPr>
        <p:spPr>
          <a:xfrm>
            <a:off x="1637359" y="3985896"/>
            <a:ext cx="1005300" cy="16893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56" name="Shape 356"/>
          <p:cNvCxnSpPr/>
          <p:nvPr/>
        </p:nvCxnSpPr>
        <p:spPr>
          <a:xfrm flipH="1" rot="10800000">
            <a:off x="2208963" y="2961715"/>
            <a:ext cx="470700" cy="313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57" name="Shape 357"/>
          <p:cNvCxnSpPr/>
          <p:nvPr/>
        </p:nvCxnSpPr>
        <p:spPr>
          <a:xfrm>
            <a:off x="2175011" y="3741935"/>
            <a:ext cx="4848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58" name="Shape 358"/>
          <p:cNvCxnSpPr/>
          <p:nvPr/>
        </p:nvCxnSpPr>
        <p:spPr>
          <a:xfrm>
            <a:off x="1948979" y="3996802"/>
            <a:ext cx="658200" cy="57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219200" y="858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219200" y="131339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8435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is this important ?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SOA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Monoliths ?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Microservices ?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Docker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Principles of Microservices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Refactoring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Factor App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Conway's Law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Coupling</a:t>
            </a:r>
          </a:p>
          <a:p>
            <a:pPr indent="-178435" lvl="0" marL="228600" marR="0" rtl="0" algn="l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Studies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 rot="10800000">
            <a:off x="6047315" y="1351166"/>
            <a:ext cx="1073700" cy="4666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 txBox="1"/>
          <p:nvPr>
            <p:ph type="title"/>
          </p:nvPr>
        </p:nvSpPr>
        <p:spPr>
          <a:xfrm>
            <a:off x="1292987" y="2514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Using PaaS</a:t>
            </a:r>
          </a:p>
        </p:txBody>
      </p:sp>
      <p:sp>
        <p:nvSpPr>
          <p:cNvPr id="366" name="Shape 366"/>
          <p:cNvSpPr/>
          <p:nvPr/>
        </p:nvSpPr>
        <p:spPr>
          <a:xfrm>
            <a:off x="2679164" y="1525370"/>
            <a:ext cx="1673100" cy="73979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67" name="Shape 367"/>
          <p:cNvSpPr/>
          <p:nvPr/>
        </p:nvSpPr>
        <p:spPr>
          <a:xfrm>
            <a:off x="2653636" y="4310833"/>
            <a:ext cx="1701899" cy="739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68" name="Shape 368"/>
          <p:cNvSpPr/>
          <p:nvPr/>
        </p:nvSpPr>
        <p:spPr>
          <a:xfrm>
            <a:off x="2653636" y="2524389"/>
            <a:ext cx="1701899" cy="7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69" name="Shape 369"/>
          <p:cNvSpPr/>
          <p:nvPr/>
        </p:nvSpPr>
        <p:spPr>
          <a:xfrm>
            <a:off x="2653636" y="5225192"/>
            <a:ext cx="1701899" cy="7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sp>
        <p:nvSpPr>
          <p:cNvPr id="370" name="Shape 370"/>
          <p:cNvSpPr/>
          <p:nvPr/>
        </p:nvSpPr>
        <p:spPr>
          <a:xfrm>
            <a:off x="2679164" y="3451215"/>
            <a:ext cx="1716300" cy="739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cxnSp>
        <p:nvCxnSpPr>
          <p:cNvPr id="371" name="Shape 371"/>
          <p:cNvCxnSpPr/>
          <p:nvPr/>
        </p:nvCxnSpPr>
        <p:spPr>
          <a:xfrm flipH="1" rot="10800000">
            <a:off x="4463317" y="1835477"/>
            <a:ext cx="923400" cy="216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72" name="Shape 372"/>
          <p:cNvCxnSpPr/>
          <p:nvPr/>
        </p:nvCxnSpPr>
        <p:spPr>
          <a:xfrm>
            <a:off x="4440980" y="3802434"/>
            <a:ext cx="865800" cy="225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73" name="Shape 373"/>
          <p:cNvCxnSpPr/>
          <p:nvPr/>
        </p:nvCxnSpPr>
        <p:spPr>
          <a:xfrm>
            <a:off x="4463317" y="4675059"/>
            <a:ext cx="808200" cy="372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74" name="Shape 374"/>
          <p:cNvCxnSpPr/>
          <p:nvPr/>
        </p:nvCxnSpPr>
        <p:spPr>
          <a:xfrm>
            <a:off x="4418643" y="5595923"/>
            <a:ext cx="7506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75" name="Shape 375"/>
          <p:cNvCxnSpPr/>
          <p:nvPr/>
        </p:nvCxnSpPr>
        <p:spPr>
          <a:xfrm flipH="1" rot="10800000">
            <a:off x="4490878" y="2849130"/>
            <a:ext cx="822600" cy="216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76" name="Shape 376"/>
          <p:cNvSpPr txBox="1"/>
          <p:nvPr/>
        </p:nvSpPr>
        <p:spPr>
          <a:xfrm>
            <a:off x="3652992" y="1525370"/>
            <a:ext cx="2435700" cy="334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721919" y="2524389"/>
            <a:ext cx="2435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665756" y="3499996"/>
            <a:ext cx="2435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3721919" y="4343353"/>
            <a:ext cx="2435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646409" y="5257713"/>
            <a:ext cx="2435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</a:p>
        </p:txBody>
      </p:sp>
      <p:pic>
        <p:nvPicPr>
          <p:cNvPr descr="docker.png" id="381" name="Shape 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717" y="1291875"/>
            <a:ext cx="10596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717" y="2244718"/>
            <a:ext cx="10596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83" name="Shape 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717" y="3231162"/>
            <a:ext cx="10596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0953" y="4070185"/>
            <a:ext cx="1059599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.png"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717" y="4994300"/>
            <a:ext cx="1059600" cy="10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8590715" y="3538966"/>
            <a:ext cx="1472100" cy="68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Release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Cycles</a:t>
            </a:r>
          </a:p>
        </p:txBody>
      </p:sp>
      <p:cxnSp>
        <p:nvCxnSpPr>
          <p:cNvPr id="387" name="Shape 387"/>
          <p:cNvCxnSpPr/>
          <p:nvPr/>
        </p:nvCxnSpPr>
        <p:spPr>
          <a:xfrm>
            <a:off x="6942419" y="2817144"/>
            <a:ext cx="1630200" cy="9297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88" name="Shape 388"/>
          <p:cNvCxnSpPr/>
          <p:nvPr/>
        </p:nvCxnSpPr>
        <p:spPr>
          <a:xfrm>
            <a:off x="7201757" y="1885049"/>
            <a:ext cx="1802700" cy="16176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89" name="Shape 389"/>
          <p:cNvCxnSpPr/>
          <p:nvPr/>
        </p:nvCxnSpPr>
        <p:spPr>
          <a:xfrm>
            <a:off x="7103025" y="3813563"/>
            <a:ext cx="13719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0" name="Shape 390"/>
          <p:cNvCxnSpPr/>
          <p:nvPr/>
        </p:nvCxnSpPr>
        <p:spPr>
          <a:xfrm flipH="1" rot="10800000">
            <a:off x="7126416" y="4124061"/>
            <a:ext cx="1429200" cy="5775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1" name="Shape 391"/>
          <p:cNvCxnSpPr/>
          <p:nvPr/>
        </p:nvCxnSpPr>
        <p:spPr>
          <a:xfrm flipH="1" rot="10800000">
            <a:off x="7118289" y="4357025"/>
            <a:ext cx="1644600" cy="1162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2" name="Shape 392"/>
          <p:cNvCxnSpPr/>
          <p:nvPr/>
        </p:nvCxnSpPr>
        <p:spPr>
          <a:xfrm flipH="1" rot="10800000">
            <a:off x="10059577" y="3773075"/>
            <a:ext cx="495600" cy="6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93" name="Shape 393"/>
          <p:cNvSpPr/>
          <p:nvPr/>
        </p:nvSpPr>
        <p:spPr>
          <a:xfrm>
            <a:off x="10557381" y="3506500"/>
            <a:ext cx="1385700" cy="66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</a:t>
            </a:r>
          </a:p>
        </p:txBody>
      </p:sp>
      <p:sp>
        <p:nvSpPr>
          <p:cNvPr id="394" name="Shape 394"/>
          <p:cNvSpPr/>
          <p:nvPr/>
        </p:nvSpPr>
        <p:spPr>
          <a:xfrm>
            <a:off x="948300" y="3149725"/>
            <a:ext cx="1159800" cy="827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</a:p>
        </p:txBody>
      </p:sp>
      <p:cxnSp>
        <p:nvCxnSpPr>
          <p:cNvPr id="395" name="Shape 395"/>
          <p:cNvCxnSpPr/>
          <p:nvPr/>
        </p:nvCxnSpPr>
        <p:spPr>
          <a:xfrm flipH="1" rot="10800000">
            <a:off x="1605611" y="1937463"/>
            <a:ext cx="940800" cy="11775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6" name="Shape 396"/>
          <p:cNvCxnSpPr/>
          <p:nvPr/>
        </p:nvCxnSpPr>
        <p:spPr>
          <a:xfrm>
            <a:off x="1611040" y="4010835"/>
            <a:ext cx="998400" cy="1690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7" name="Shape 397"/>
          <p:cNvCxnSpPr/>
          <p:nvPr/>
        </p:nvCxnSpPr>
        <p:spPr>
          <a:xfrm flipH="1" rot="10800000">
            <a:off x="2178791" y="2985676"/>
            <a:ext cx="466800" cy="3141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8" name="Shape 398"/>
          <p:cNvCxnSpPr/>
          <p:nvPr/>
        </p:nvCxnSpPr>
        <p:spPr>
          <a:xfrm>
            <a:off x="2145067" y="3766642"/>
            <a:ext cx="481200" cy="78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99" name="Shape 399"/>
          <p:cNvCxnSpPr/>
          <p:nvPr/>
        </p:nvCxnSpPr>
        <p:spPr>
          <a:xfrm>
            <a:off x="1920559" y="4021752"/>
            <a:ext cx="653700" cy="5784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400" name="Shape 400"/>
          <p:cNvSpPr/>
          <p:nvPr/>
        </p:nvSpPr>
        <p:spPr>
          <a:xfrm>
            <a:off x="6431949" y="204099"/>
            <a:ext cx="4700400" cy="92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ubernetes-logo-256x248-2x.png"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050" y="401944"/>
            <a:ext cx="653700" cy="62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-whales-transparent.png" id="402" name="Shape 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1750" y="378342"/>
            <a:ext cx="999900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7992317" y="569020"/>
            <a:ext cx="34224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Orchestration Engine</a:t>
            </a:r>
          </a:p>
        </p:txBody>
      </p:sp>
      <p:sp>
        <p:nvSpPr>
          <p:cNvPr id="404" name="Shape 404"/>
          <p:cNvSpPr/>
          <p:nvPr/>
        </p:nvSpPr>
        <p:spPr>
          <a:xfrm>
            <a:off x="5383226" y="1474016"/>
            <a:ext cx="610200" cy="451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PaaS</a:t>
            </a:r>
          </a:p>
        </p:txBody>
      </p:sp>
      <p:pic>
        <p:nvPicPr>
          <p:cNvPr descr="voMrkyEd.png" id="405" name="Shape 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8919" y="1913518"/>
            <a:ext cx="498300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shift_logo.png" id="406" name="Shape 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7730" y="4673668"/>
            <a:ext cx="540000" cy="5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783375" y="1825475"/>
            <a:ext cx="1123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Principles Governing Micro services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1219200" y="5834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Coupling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1283025" y="1313366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Tight coupling leads to huge, monolithic systems that are difficult to maintain or improve upon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changing one module in a program requires changing another module, then coupling exists.</a:t>
            </a:r>
          </a:p>
        </p:txBody>
      </p:sp>
      <p:pic>
        <p:nvPicPr>
          <p:cNvPr descr="images.png" id="420" name="Shape 4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787" y="1561137"/>
            <a:ext cx="4446300" cy="37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1219200" y="686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12 Factor app</a:t>
            </a:r>
          </a:p>
        </p:txBody>
      </p:sp>
      <p:pic>
        <p:nvPicPr>
          <p:cNvPr descr="12.png" id="427" name="Shape 4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99625"/>
            <a:ext cx="7604100" cy="47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1219200" y="583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Conway's Law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155596" y="2888734"/>
            <a:ext cx="62658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"Any organization that designs a system … will inevitably produce a design whose structure is a copy of the organization's communication structure."</a:t>
            </a:r>
          </a:p>
        </p:txBody>
      </p:sp>
      <p:pic>
        <p:nvPicPr>
          <p:cNvPr descr="melvin-e-conway-photo.jpeg" id="435" name="Shape 43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8562" y="1550088"/>
            <a:ext cx="4246800" cy="4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1219200" y="-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Refactoring 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1219200" y="1450816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to change the existing code without changing its external behavior.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Refactoring improves nonfunctional attributes of the software.</a:t>
            </a:r>
          </a:p>
        </p:txBody>
      </p:sp>
      <p:pic>
        <p:nvPicPr>
          <p:cNvPr descr="redgreenrefactor.gif" id="443" name="Shape 4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9481" y="1701591"/>
            <a:ext cx="41640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1219200" y="8584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Comparison of </a:t>
            </a:r>
            <a:r>
              <a:rPr lang="en-US" sz="4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pic>
        <p:nvPicPr>
          <p:cNvPr descr="productivity.png" id="450" name="Shape 4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650" y="1313375"/>
            <a:ext cx="65694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914408" y="2017885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But What about DevOps 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1219200" y="583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DevOps 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1219200" y="142334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is a company culture where the  Developers  movement or practice emphasizes the collaboration and communication of both software developers and other information-technology (IT) professionals.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helps in automation and making delivery fast.</a:t>
            </a:r>
          </a:p>
        </p:txBody>
      </p:sp>
      <p:pic>
        <p:nvPicPr>
          <p:cNvPr descr="devops_01.png" id="464" name="Shape 46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3925" y="1592025"/>
            <a:ext cx="4684200" cy="41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914408" y="1866735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Case Studies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219200" y="583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219200" y="1724000"/>
            <a:ext cx="51816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Guy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Contributor to Docker, CoreOS and Kubernetes community.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community speaker.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me: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ramitsurana@gmail.com</a:t>
            </a:r>
          </a:p>
        </p:txBody>
      </p:sp>
      <p:pic>
        <p:nvPicPr>
          <p:cNvPr id="165" name="Shape 16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1490" y="1724009"/>
            <a:ext cx="3625609" cy="377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1219200" y="720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22A35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How Netflix does it?</a:t>
            </a:r>
          </a:p>
        </p:txBody>
      </p:sp>
      <p:pic>
        <p:nvPicPr>
          <p:cNvPr descr="2578155-netflix-jusqu-a-600-micro-services-pour-afficher-une-page.jpg" id="477" name="Shape 4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750" y="1340875"/>
            <a:ext cx="6899100" cy="43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ckercon-state-of-the-art-in-microservices-56-638.jpg" id="483" name="Shape 4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0" l="-63" r="63" t="-30"/>
          <a:stretch/>
        </p:blipFill>
        <p:spPr>
          <a:xfrm>
            <a:off x="2886950" y="1325050"/>
            <a:ext cx="6692400" cy="4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>
            <p:ph type="title"/>
          </p:nvPr>
        </p:nvSpPr>
        <p:spPr>
          <a:xfrm>
            <a:off x="1219200" y="720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How Twitter do it?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1219200" y="995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How Gilt does it?</a:t>
            </a:r>
          </a:p>
        </p:txBody>
      </p:sp>
      <p:pic>
        <p:nvPicPr>
          <p:cNvPr descr="scaling-micro-services-at-gilt-20-638.jpg" id="491" name="Shape 4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232" l="75" r="-75" t="-15231"/>
          <a:stretch/>
        </p:blipFill>
        <p:spPr>
          <a:xfrm>
            <a:off x="2267675" y="1423325"/>
            <a:ext cx="78063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1219200" y="-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How does Google does it?</a:t>
            </a:r>
          </a:p>
        </p:txBody>
      </p:sp>
      <p:pic>
        <p:nvPicPr>
          <p:cNvPr descr="BorgArchitecture.png" id="498" name="Shape 4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275" y="1456800"/>
            <a:ext cx="5043900" cy="47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1219200" y="7212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</a:p>
        </p:txBody>
      </p:sp>
      <p:pic>
        <p:nvPicPr>
          <p:cNvPr descr="3D-Character-Questions-4-you.jpg" id="505" name="Shape 5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3750" y="1423325"/>
            <a:ext cx="36645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609600" y="20786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9600" u="none" cap="none" strike="noStrike"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512" name="Shape 512"/>
          <p:cNvSpPr txBox="1"/>
          <p:nvPr>
            <p:ph idx="4294967295" type="body"/>
          </p:nvPr>
        </p:nvSpPr>
        <p:spPr>
          <a:xfrm>
            <a:off x="1663000" y="3979600"/>
            <a:ext cx="93732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you have an </a:t>
            </a: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awesome</a:t>
            </a: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day ahead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219200" y="6872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Important Sayings</a:t>
            </a:r>
          </a:p>
        </p:txBody>
      </p:sp>
      <p:pic>
        <p:nvPicPr>
          <p:cNvPr descr="quote-everything-fails-all-the-time-werner-vogels-64-10-11.jpg" id="172" name="Shape 1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539300"/>
            <a:ext cx="9115800" cy="43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59625" y="-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Why is this important ?</a:t>
            </a:r>
          </a:p>
        </p:txBody>
      </p:sp>
      <p:pic>
        <p:nvPicPr>
          <p:cNvPr descr="original.png" id="179" name="Shape 1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0" l="-32" r="31" t="12493"/>
          <a:stretch/>
        </p:blipFill>
        <p:spPr>
          <a:xfrm>
            <a:off x="1259625" y="1469575"/>
            <a:ext cx="8812800" cy="45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228075" y="7209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SOA(Service Oriented Architecture)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228075" y="142339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Architectural pattern in computer software design in which application components provide services to other components via a communications protocol, typically over a network.</a:t>
            </a:r>
          </a:p>
        </p:txBody>
      </p:sp>
      <p:pic>
        <p:nvPicPr>
          <p:cNvPr descr="image005-2.jpg" id="187" name="Shape 18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586" y="1634456"/>
            <a:ext cx="4314900" cy="43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219200" y="583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Before and After SOA</a:t>
            </a:r>
          </a:p>
        </p:txBody>
      </p:sp>
      <p:pic>
        <p:nvPicPr>
          <p:cNvPr descr="diagram-soa.jpg" id="194" name="Shape 1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850" y="1423325"/>
            <a:ext cx="63324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219200" y="5837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SOA Mythology</a:t>
            </a:r>
          </a:p>
        </p:txBody>
      </p:sp>
      <p:pic>
        <p:nvPicPr>
          <p:cNvPr descr="Screenshot from 2016-05-27 14-26-06.png" id="201" name="Shape 20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556" l="2142" r="-2142" t="1557"/>
          <a:stretch/>
        </p:blipFill>
        <p:spPr>
          <a:xfrm>
            <a:off x="2597550" y="1450800"/>
            <a:ext cx="72015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219200" y="5834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ED7D3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Overview of Monolith Architecture</a:t>
            </a:r>
          </a:p>
        </p:txBody>
      </p:sp>
      <p:pic>
        <p:nvPicPr>
          <p:cNvPr descr="Richardson-microservices-part1-1_monolithic-architecture.png" id="208" name="Shape 2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950" y="1420950"/>
            <a:ext cx="5072100" cy="5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